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6.jpg" ContentType="image/gif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0"/>
  </p:notesMasterIdLst>
  <p:sldIdLst>
    <p:sldId id="257" r:id="rId2"/>
    <p:sldId id="280" r:id="rId3"/>
    <p:sldId id="258" r:id="rId4"/>
    <p:sldId id="266" r:id="rId5"/>
    <p:sldId id="270" r:id="rId6"/>
    <p:sldId id="278" r:id="rId7"/>
    <p:sldId id="264" r:id="rId8"/>
    <p:sldId id="271" r:id="rId9"/>
    <p:sldId id="267" r:id="rId10"/>
    <p:sldId id="287" r:id="rId11"/>
    <p:sldId id="288" r:id="rId12"/>
    <p:sldId id="282" r:id="rId13"/>
    <p:sldId id="284" r:id="rId14"/>
    <p:sldId id="291" r:id="rId15"/>
    <p:sldId id="289" r:id="rId16"/>
    <p:sldId id="283" r:id="rId17"/>
    <p:sldId id="276" r:id="rId18"/>
    <p:sldId id="293" r:id="rId19"/>
  </p:sldIdLst>
  <p:sldSz cx="12192000" cy="6858000"/>
  <p:notesSz cx="6858000" cy="9144000"/>
  <p:defaultTextStyle>
    <a:defPPr>
      <a:defRPr lang="ar-EG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D4FF"/>
    <a:srgbClr val="D62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8CEE22B-7B35-4B86-8B29-1CB5409DBEFE}" type="datetimeFigureOut">
              <a:rPr lang="ar-EG" smtClean="0"/>
              <a:t>05/08/1438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753E4157-7CFB-4725-9ECF-35767DFDB3A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72234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4157-7CFB-4725-9ECF-35767DFDB3AF}" type="slidenum">
              <a:rPr lang="ar-EG" smtClean="0"/>
              <a:t>3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63004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26EB6-72E7-4279-BEFB-F944083237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8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26EB6-72E7-4279-BEFB-F944083237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29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05/08/1438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68403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05/08/1438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31606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05/08/1438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6956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05/08/1438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91349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05/08/1438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02306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05/08/1438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18602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05/08/1438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10965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05/08/1438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19761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05/08/1438</a:t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70226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05/08/1438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969592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EF9EE-FB02-40D3-962C-B6D861971625}" type="datetimeFigureOut">
              <a:rPr lang="ar-EG" smtClean="0"/>
              <a:t>05/08/1438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15015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EF9EE-FB02-40D3-962C-B6D861971625}" type="datetimeFigureOut">
              <a:rPr lang="ar-EG" smtClean="0"/>
              <a:t>05/08/1438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D65B0-4D4C-4906-BF45-F5BD3096758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984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emf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Relationship Id="rId9" Type="http://schemas.openxmlformats.org/officeDocument/2006/relationships/image" Target="../media/image4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4" y="1448156"/>
            <a:ext cx="12163066" cy="4176159"/>
          </a:xfrm>
          <a:prstGeom prst="rect">
            <a:avLst/>
          </a:prstGeom>
        </p:spPr>
      </p:pic>
      <p:sp>
        <p:nvSpPr>
          <p:cNvPr id="10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0" y="1261987"/>
            <a:ext cx="6654722" cy="3320973"/>
          </a:xfrm>
        </p:spPr>
        <p:txBody>
          <a:bodyPr anchor="t">
            <a:normAutofit/>
          </a:bodyPr>
          <a:lstStyle/>
          <a:p>
            <a:r>
              <a:rPr lang="ar-EG" sz="5400" dirty="0">
                <a:solidFill>
                  <a:schemeClr val="bg1"/>
                </a:solidFill>
              </a:rPr>
              <a:t/>
            </a:r>
            <a:br>
              <a:rPr lang="ar-EG" sz="5400" dirty="0">
                <a:solidFill>
                  <a:schemeClr val="bg1"/>
                </a:solidFill>
              </a:rPr>
            </a:br>
            <a:r>
              <a:rPr lang="en-US" sz="88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CITY VISION</a:t>
            </a:r>
            <a:endParaRPr lang="en-US" sz="88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25906" y="167474"/>
            <a:ext cx="4474229" cy="690655"/>
          </a:xfrm>
        </p:spPr>
        <p:txBody>
          <a:bodyPr anchor="b">
            <a:noAutofit/>
          </a:bodyPr>
          <a:lstStyle/>
          <a:p>
            <a:pPr algn="l"/>
            <a:r>
              <a:rPr lang="en-US" sz="32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Earth And US</a:t>
            </a:r>
            <a:endParaRPr lang="en-US" sz="3200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16" y="-218049"/>
            <a:ext cx="2468880" cy="2468880"/>
          </a:xfrm>
          <a:prstGeom prst="rect">
            <a:avLst/>
          </a:prstGeom>
        </p:spPr>
      </p:pic>
      <p:sp>
        <p:nvSpPr>
          <p:cNvPr id="11" name="عنوان فرعي 2"/>
          <p:cNvSpPr txBox="1">
            <a:spLocks/>
          </p:cNvSpPr>
          <p:nvPr/>
        </p:nvSpPr>
        <p:spPr>
          <a:xfrm>
            <a:off x="414997" y="687548"/>
            <a:ext cx="4474229" cy="690655"/>
          </a:xfrm>
          <a:prstGeom prst="rect">
            <a:avLst/>
          </a:prstGeom>
        </p:spPr>
        <p:txBody>
          <a:bodyPr vert="horz" lIns="91440" tIns="45720" rIns="91440" bIns="45720" rtlCol="1" anchor="b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 smtClean="0">
                <a:solidFill>
                  <a:srgbClr val="D6203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Live Smart</a:t>
            </a:r>
            <a:endParaRPr lang="en-US" sz="3200" b="1" dirty="0">
              <a:solidFill>
                <a:srgbClr val="D6203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عنوان فرعي 2"/>
          <p:cNvSpPr txBox="1">
            <a:spLocks/>
          </p:cNvSpPr>
          <p:nvPr/>
        </p:nvSpPr>
        <p:spPr>
          <a:xfrm>
            <a:off x="644986" y="3717033"/>
            <a:ext cx="5848716" cy="2127904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Represented By: </a:t>
            </a:r>
          </a:p>
          <a:p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Rana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El-</a:t>
            </a: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Kady</a:t>
            </a:r>
            <a:endParaRPr lang="en-US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Nehal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Mahfouz </a:t>
            </a:r>
          </a:p>
          <a:p>
            <a:pPr algn="l"/>
            <a:endParaRPr lang="en-US" sz="3200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عنوان فرعي 2"/>
          <p:cNvSpPr txBox="1">
            <a:spLocks/>
          </p:cNvSpPr>
          <p:nvPr/>
        </p:nvSpPr>
        <p:spPr>
          <a:xfrm>
            <a:off x="-139018" y="5370856"/>
            <a:ext cx="7208558" cy="2127904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Team members:</a:t>
            </a:r>
          </a:p>
          <a:p>
            <a:pPr rtl="0"/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Rana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El-</a:t>
            </a: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Kady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   </a:t>
            </a: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Nehal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Mahfouz </a:t>
            </a:r>
          </a:p>
          <a:p>
            <a:pPr rtl="0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Ahmed </a:t>
            </a: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Youssry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         </a:t>
            </a:r>
            <a:r>
              <a:rPr lang="en-US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Amr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Ahmed</a:t>
            </a:r>
          </a:p>
        </p:txBody>
      </p:sp>
    </p:spTree>
    <p:extLst>
      <p:ext uri="{BB962C8B-B14F-4D97-AF65-F5344CB8AC3E}">
        <p14:creationId xmlns:p14="http://schemas.microsoft.com/office/powerpoint/2010/main" val="420020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31" y="1278289"/>
            <a:ext cx="4202634" cy="54172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" t="3048" r="4669" b="2766"/>
          <a:stretch/>
        </p:blipFill>
        <p:spPr>
          <a:xfrm>
            <a:off x="5202427" y="1283684"/>
            <a:ext cx="6989573" cy="55691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4581" t="2334" r="4541" b="2722"/>
          <a:stretch/>
        </p:blipFill>
        <p:spPr>
          <a:xfrm>
            <a:off x="5037786" y="1262815"/>
            <a:ext cx="7154214" cy="5590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0" t="2792" r="4693" b="2784"/>
          <a:stretch/>
        </p:blipFill>
        <p:spPr>
          <a:xfrm>
            <a:off x="5065756" y="1271828"/>
            <a:ext cx="7126244" cy="5572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" t="2890" r="4341" b="2642"/>
          <a:stretch/>
        </p:blipFill>
        <p:spPr>
          <a:xfrm>
            <a:off x="5029611" y="1305040"/>
            <a:ext cx="7154215" cy="555966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1015" y="40481"/>
            <a:ext cx="6769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Coastal Erosion </a:t>
            </a:r>
            <a:r>
              <a:rPr lang="en-US" sz="4800" b="1" u="sng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Processing and Code </a:t>
            </a:r>
            <a:endParaRPr lang="ar-EG" sz="48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93102" y="680491"/>
            <a:ext cx="603094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Multispectral Scanner System (</a:t>
            </a:r>
            <a:r>
              <a:rPr lang="en-US" sz="4400" b="1" dirty="0" err="1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Mss</a:t>
            </a:r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  <a:p>
            <a:pPr algn="l" rtl="0"/>
            <a:r>
              <a:rPr lang="en-US" sz="44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Bands 4,3,2  </a:t>
            </a:r>
            <a:endParaRPr lang="en-US" sz="4400" b="1" dirty="0" smtClean="0">
              <a:solidFill>
                <a:schemeClr val="bg1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5226" y="2329971"/>
            <a:ext cx="615751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Landsat </a:t>
            </a:r>
            <a:r>
              <a:rPr lang="en-US" sz="4400" b="1" dirty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5 (TM</a:t>
            </a:r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  <a:p>
            <a:pPr algn="l"/>
            <a:r>
              <a:rPr lang="en-US" sz="44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Bands 3,4,2</a:t>
            </a:r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 </a:t>
            </a:r>
            <a:endParaRPr lang="ar-EG" sz="4400" b="1" dirty="0">
              <a:solidFill>
                <a:schemeClr val="bg1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226" y="3969030"/>
            <a:ext cx="615751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Landsat 7 (ETM</a:t>
            </a:r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  <a:p>
            <a:pPr algn="l"/>
            <a:r>
              <a: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Band </a:t>
            </a:r>
            <a:r>
              <a:rPr lang="en-US" sz="4400" b="1" dirty="0" smtClean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7,4,2 </a:t>
            </a:r>
            <a:endParaRPr lang="ar-EG" sz="4400" dirty="0"/>
          </a:p>
          <a:p>
            <a:pPr algn="l"/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  </a:t>
            </a:r>
            <a:endParaRPr lang="ar-EG" sz="4400" b="1" dirty="0">
              <a:solidFill>
                <a:schemeClr val="bg1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1015" y="5431931"/>
            <a:ext cx="615751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Landsat 8 </a:t>
            </a:r>
            <a:r>
              <a:rPr lang="en-US" sz="4400" b="1" dirty="0" smtClean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TIRS</a:t>
            </a:r>
          </a:p>
          <a:p>
            <a:pPr algn="l"/>
            <a:r>
              <a:rPr lang="en-US" sz="4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Band 7,5,3 </a:t>
            </a:r>
            <a:endParaRPr lang="ar-EG" sz="4400" b="1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l"/>
            <a:endParaRPr lang="ar-EG" sz="4400" b="1" dirty="0">
              <a:solidFill>
                <a:schemeClr val="bg1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54477" y="-94345"/>
            <a:ext cx="3855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Satellite Imagery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6240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36282" y="-28105"/>
            <a:ext cx="3855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Satellite Imagery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t="1491" r="2512" b="2789"/>
          <a:stretch/>
        </p:blipFill>
        <p:spPr>
          <a:xfrm>
            <a:off x="1146412" y="1003109"/>
            <a:ext cx="4940490" cy="585489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17" y="1003109"/>
            <a:ext cx="4710146" cy="5854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17" y="1003109"/>
            <a:ext cx="4710146" cy="58548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94831" y="40481"/>
            <a:ext cx="43059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u="sng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Urban and Road Code  </a:t>
            </a:r>
            <a:endParaRPr lang="ar-EG" sz="48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5000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67" y="1027906"/>
            <a:ext cx="4531871" cy="5817416"/>
          </a:xfrm>
        </p:spPr>
      </p:pic>
      <p:sp>
        <p:nvSpPr>
          <p:cNvPr id="4" name="Rectangle 3"/>
          <p:cNvSpPr/>
          <p:nvPr/>
        </p:nvSpPr>
        <p:spPr>
          <a:xfrm>
            <a:off x="8336282" y="-28105"/>
            <a:ext cx="3855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Satellite Imagery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588" y="1131539"/>
            <a:ext cx="4235772" cy="58174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34" y="1131538"/>
            <a:ext cx="4235772" cy="58174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224" y="3127718"/>
            <a:ext cx="2620378" cy="91252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0991" y="300541"/>
            <a:ext cx="45191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Thermal </a:t>
            </a:r>
            <a:r>
              <a:rPr lang="en-US" sz="4800" b="1" u="sng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Radiation Code</a:t>
            </a:r>
            <a:endParaRPr lang="ar-EG" sz="48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80802" y="644050"/>
            <a:ext cx="65915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32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Normalized Difference Vegetation Index (NDVI</a:t>
            </a:r>
            <a:r>
              <a:rPr lang="en-US" sz="3200" b="1" u="sng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) Code</a:t>
            </a:r>
            <a:endParaRPr lang="ar-EG" sz="32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6221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87163" y="0"/>
            <a:ext cx="44872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Field &amp;Lab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386" y="972311"/>
            <a:ext cx="4459510" cy="5885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6" y="992059"/>
            <a:ext cx="4508336" cy="5865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1" y="969496"/>
            <a:ext cx="4521821" cy="58851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0160" y="96818"/>
            <a:ext cx="1120461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Climatic Data</a:t>
            </a:r>
          </a:p>
          <a:p>
            <a:pPr algn="l" rtl="0"/>
            <a:r>
              <a:rPr lang="en-US" sz="32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Interpolated Wind potential </a:t>
            </a:r>
            <a:r>
              <a:rPr lang="en-US" sz="3200" b="1" u="sng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mapping Code</a:t>
            </a:r>
            <a:r>
              <a:rPr lang="en-US" sz="3200" b="1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                                 </a:t>
            </a:r>
            <a:r>
              <a:rPr lang="en-US" sz="32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Rain  </a:t>
            </a:r>
            <a:r>
              <a:rPr lang="en-US" sz="3200" b="1" u="sng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intensity code</a:t>
            </a:r>
            <a:endParaRPr lang="en-US" sz="32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l" rtl="0"/>
            <a:endParaRPr lang="en-US" b="1" dirty="0" smtClean="0">
              <a:solidFill>
                <a:schemeClr val="bg1"/>
              </a:solidFill>
              <a:effectLst>
                <a:glow rad="2286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endParaRPr lang="ar-EG" b="1" dirty="0">
              <a:solidFill>
                <a:schemeClr val="bg1"/>
              </a:solidFill>
              <a:effectLst>
                <a:glow rad="2286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endParaRPr lang="en-US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  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8071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30" y="539070"/>
            <a:ext cx="4922377" cy="63189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30" y="539070"/>
            <a:ext cx="4883245" cy="63189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31" y="542795"/>
            <a:ext cx="4938814" cy="63152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30" y="537500"/>
            <a:ext cx="4922377" cy="64660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29" y="544952"/>
            <a:ext cx="4930597" cy="63130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28" y="580177"/>
            <a:ext cx="4922379" cy="64233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27" y="572352"/>
            <a:ext cx="4938818" cy="63963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0678" y="60271"/>
            <a:ext cx="454535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Elevation</a:t>
            </a:r>
            <a:r>
              <a:rPr lang="en-US" sz="3900" b="1" u="sng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ar-EG" sz="39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49966" y="288126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/>
            <a:r>
              <a:rPr lang="en-US" sz="48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DEM Code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090" y="544952"/>
            <a:ext cx="4947834" cy="640380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622884" y="-56885"/>
            <a:ext cx="44872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Field &amp;Lab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1852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87163" y="0"/>
            <a:ext cx="44872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Field &amp;Lab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2602" y="175846"/>
            <a:ext cx="923976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Hydrogeology: </a:t>
            </a:r>
            <a:r>
              <a:rPr lang="en-US" sz="40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Groundwater  chemistry &amp; resource </a:t>
            </a:r>
            <a:r>
              <a:rPr lang="en-US" sz="4000" b="1" u="sng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Code </a:t>
            </a:r>
            <a:endParaRPr lang="en-US" sz="44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  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43" y="762592"/>
            <a:ext cx="4771901" cy="60954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43" y="780703"/>
            <a:ext cx="4728113" cy="6077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71" y="769440"/>
            <a:ext cx="4658043" cy="60885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17" y="762592"/>
            <a:ext cx="4840597" cy="608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235882" y="0"/>
            <a:ext cx="5019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Sub Surface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70" y="1424608"/>
            <a:ext cx="4264575" cy="5421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70" y="1447800"/>
            <a:ext cx="4280359" cy="541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27" y="1442002"/>
            <a:ext cx="4203218" cy="541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5" y="1352600"/>
            <a:ext cx="4381832" cy="55658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7747" y="774607"/>
            <a:ext cx="54040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44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Subsurface Geologic layers </a:t>
            </a:r>
            <a:r>
              <a:rPr lang="en-US" sz="4400" b="1" u="sng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Code</a:t>
            </a:r>
            <a:endParaRPr lang="en-US" sz="44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94383" y="660333"/>
            <a:ext cx="45368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44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Tectonic </a:t>
            </a:r>
            <a:r>
              <a:rPr lang="en-US" sz="4400" b="1" u="sng" dirty="0" smtClean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Framework Code </a:t>
            </a:r>
            <a:endParaRPr lang="ar-EG" sz="44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6574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37" y="1167618"/>
            <a:ext cx="9249705" cy="56903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81333" y="258465"/>
            <a:ext cx="5019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Urban Code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8310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92827"/>
            <a:ext cx="709248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6000" b="1" u="sng" dirty="0">
                <a:solidFill>
                  <a:srgbClr val="FFC000"/>
                </a:solidFill>
                <a:effectLst>
                  <a:reflection blurRad="6350" stA="55000" endA="300" endPos="45500" dir="5400000" sy="-100000" algn="bl" rotWithShape="0"/>
                </a:effectLst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Utilizing All coded Factor Maps</a:t>
            </a:r>
            <a:endParaRPr lang="ar-EG" sz="6000" b="1" u="sng" dirty="0">
              <a:solidFill>
                <a:srgbClr val="FFC000"/>
              </a:solidFill>
              <a:effectLst>
                <a:reflection blurRad="6350" stA="55000" endA="300" endPos="45500" dir="5400000" sy="-100000" algn="bl" rotWithShape="0"/>
              </a:effectLst>
              <a:latin typeface="Angsana New" panose="02020603050405020304" pitchFamily="18" charset="-34"/>
              <a:ea typeface="+mn-ea"/>
              <a:cs typeface="Angsana New" panose="02020603050405020304" pitchFamily="18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81333" y="258465"/>
            <a:ext cx="5019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Urban Code Map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71042"/>
              </p:ext>
            </p:extLst>
          </p:nvPr>
        </p:nvGraphicFramePr>
        <p:xfrm>
          <a:off x="158263" y="2936632"/>
          <a:ext cx="5802922" cy="3509506"/>
        </p:xfrm>
        <a:graphic>
          <a:graphicData uri="http://schemas.openxmlformats.org/drawingml/2006/table">
            <a:tbl>
              <a:tblPr rtl="1"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{125E5076-3810-47DD-B79F-674D7AD40C01}</a:tableStyleId>
              </a:tblPr>
              <a:tblGrid>
                <a:gridCol w="4062047"/>
                <a:gridCol w="1740875"/>
              </a:tblGrid>
              <a:tr h="55890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Code Suitability Index</a:t>
                      </a:r>
                      <a:endParaRPr lang="ar-EG" sz="3200" b="1" kern="12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320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Code</a:t>
                      </a:r>
                      <a:endParaRPr lang="ar-EG" sz="320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</a:tr>
              <a:tr h="584062"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Restricted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</a:tr>
              <a:tr h="584062"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least suitable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</a:tr>
              <a:tr h="594138"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moderately suitable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</a:tr>
              <a:tr h="584062"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highly suitable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</a:tr>
              <a:tr h="584062"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Ideal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2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ar-EG" sz="3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1026" name="Picture 2" descr="https://scontent-cai1-1.xx.fbcdn.net/v/t34.0-12/18280983_1901030186806588_1616417885_n.png?oh=939404ca1805a2ec309ab5d0807c0389&amp;oe=59094F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832" y="1009650"/>
            <a:ext cx="461010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46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1692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Challenge Purposes and Achievements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78892" y="1728952"/>
            <a:ext cx="3706505" cy="4351338"/>
          </a:xfrm>
        </p:spPr>
        <p:txBody>
          <a:bodyPr/>
          <a:lstStyle/>
          <a:p>
            <a:pPr algn="l" rtl="0"/>
            <a:endParaRPr lang="en-US" dirty="0">
              <a:solidFill>
                <a:schemeClr val="bg1"/>
              </a:solidFill>
            </a:endParaRPr>
          </a:p>
          <a:p>
            <a:pPr algn="l" rtl="0"/>
            <a:endParaRPr lang="ar-EG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5125"/>
          <a:stretch/>
        </p:blipFill>
        <p:spPr>
          <a:xfrm>
            <a:off x="4616782" y="996288"/>
            <a:ext cx="7297714" cy="56774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782" y="996288"/>
            <a:ext cx="7297714" cy="56774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148720" y="1753211"/>
            <a:ext cx="430236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0"/>
            <a:r>
              <a:rPr lang="en-US" sz="2800" dirty="0">
                <a:solidFill>
                  <a:schemeClr val="bg1"/>
                </a:solidFill>
                <a:latin typeface="Helvetica" panose="020B0604020202020204" pitchFamily="34" charset="0"/>
              </a:rPr>
              <a:t>There are a large set of variable sensors which provide giant data categories ; so we decided that sensors are not the issue itself , it is better to focus on about how to use the acquired data and to integrate </a:t>
            </a:r>
            <a:r>
              <a:rPr lang="en-US" sz="2800" dirty="0" smtClean="0">
                <a:solidFill>
                  <a:schemeClr val="bg1"/>
                </a:solidFill>
                <a:latin typeface="Helvetica" panose="020B0604020202020204" pitchFamily="34" charset="0"/>
              </a:rPr>
              <a:t>them.</a:t>
            </a:r>
            <a:endParaRPr lang="ar-EG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4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6"/>
            <a:ext cx="7356826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511" y="3659656"/>
            <a:ext cx="5681974" cy="3198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80762"/>
            <a:ext cx="7498064" cy="2274166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Having Huge amount sensors not connected</a:t>
            </a:r>
            <a:endParaRPr lang="ar-EG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9656"/>
            <a:ext cx="4826659" cy="3198344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826" y="39661"/>
            <a:ext cx="4826659" cy="36199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79" y="3619995"/>
            <a:ext cx="2188132" cy="323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2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52" y="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The Problem due to 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08173"/>
            <a:ext cx="12192000" cy="4351338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 smtClean="0">
                <a:solidFill>
                  <a:schemeClr val="bg1"/>
                </a:solidFill>
              </a:rPr>
              <a:t>The Low Resolution of some Satellite Images used Such as VIIRS and </a:t>
            </a:r>
            <a:r>
              <a:rPr lang="en-US" dirty="0" err="1" smtClean="0">
                <a:solidFill>
                  <a:schemeClr val="bg1"/>
                </a:solidFill>
              </a:rPr>
              <a:t>eMODIS</a:t>
            </a:r>
            <a:r>
              <a:rPr lang="en-US" dirty="0" smtClean="0">
                <a:solidFill>
                  <a:schemeClr val="bg1"/>
                </a:solidFill>
              </a:rPr>
              <a:t> NDVI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139" y="1547131"/>
            <a:ext cx="4348749" cy="5103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64" y="2196527"/>
            <a:ext cx="5068198" cy="3876727"/>
          </a:xfrm>
          <a:prstGeom prst="rect">
            <a:avLst/>
          </a:prstGeom>
        </p:spPr>
      </p:pic>
      <p:pic>
        <p:nvPicPr>
          <p:cNvPr id="1026" name="Picture 2" descr="https://scontent-cai1-1.xx.fbcdn.net/v/t34.0-12/18191367_1899625310280409_848655816_n.jpg?oh=9371181a6a8fe1bd202fbf2188efbb40&amp;oe=59062F8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35" y="1547131"/>
            <a:ext cx="4067032" cy="529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63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Materials and Methods   </a:t>
            </a:r>
            <a:r>
              <a:rPr 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(Modeling Code)</a:t>
            </a:r>
            <a:endParaRPr lang="ar-EG" b="1" dirty="0">
              <a:solidFill>
                <a:schemeClr val="accent4">
                  <a:lumMod val="20000"/>
                  <a:lumOff val="8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88" y="1751079"/>
            <a:ext cx="3071478" cy="17853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812" y="1623261"/>
            <a:ext cx="2436758" cy="216962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45" y="1576009"/>
            <a:ext cx="3319362" cy="21425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2941" y="871043"/>
            <a:ext cx="3855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Satellite Imagery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21599" y="981638"/>
            <a:ext cx="44872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Field &amp;Lab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62491" y="1030097"/>
            <a:ext cx="5019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Sub Surface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3245" y="3718607"/>
            <a:ext cx="38557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4">
                      <a:lumMod val="40000"/>
                      <a:lumOff val="60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Satellite Data Used : 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Land Sat MSS - Land Sat 4 , 5 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Land Sat 7 - Land Sat 8</a:t>
            </a:r>
          </a:p>
          <a:p>
            <a:pPr algn="l"/>
            <a:endParaRPr lang="en-US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4">
                      <a:lumMod val="40000"/>
                      <a:lumOff val="60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Data: Created: 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NDVI 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Thermal Map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Coastline Change detection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Urban and Roads 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  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84076" y="3527882"/>
            <a:ext cx="437841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4">
                      <a:lumMod val="40000"/>
                      <a:lumOff val="60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Field &amp; Lab Data Used : 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Climatic Data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Elevation Data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Hydrogeology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Hydro-geochemistry</a:t>
            </a:r>
          </a:p>
          <a:p>
            <a:pPr algn="l" rtl="0"/>
            <a:endParaRPr lang="en-US" b="1" dirty="0" smtClean="0">
              <a:solidFill>
                <a:schemeClr val="bg1"/>
              </a:solidFill>
              <a:effectLst>
                <a:glow rad="2286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4">
                      <a:lumMod val="40000"/>
                      <a:lumOff val="60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Data</a:t>
            </a:r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4">
                      <a:lumMod val="40000"/>
                      <a:lumOff val="60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: Created: </a:t>
            </a:r>
          </a:p>
          <a:p>
            <a:pPr algn="l" rtl="0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Interpolated Wind potential mapping 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Rain  intensity map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DEM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Groundwater  chemistry &amp; resource maps </a:t>
            </a:r>
          </a:p>
          <a:p>
            <a:pPr algn="l" rtl="0"/>
            <a:endParaRPr lang="en-US" b="1" dirty="0" smtClean="0">
              <a:solidFill>
                <a:schemeClr val="bg1"/>
              </a:solidFill>
              <a:effectLst>
                <a:glow rad="2286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endParaRPr lang="ar-EG" b="1" dirty="0">
              <a:solidFill>
                <a:schemeClr val="bg1"/>
              </a:solidFill>
              <a:effectLst>
                <a:glow rad="228600">
                  <a:schemeClr val="accent4">
                    <a:lumMod val="40000"/>
                    <a:lumOff val="60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endParaRPr lang="en-US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  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02304" y="3744428"/>
            <a:ext cx="40299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4">
                      <a:lumMod val="40000"/>
                      <a:lumOff val="60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Sub Surface Data Used : 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Gravity and Magnetic Survey Data</a:t>
            </a: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Borehole Data</a:t>
            </a:r>
          </a:p>
          <a:p>
            <a:pPr algn="l"/>
            <a:endParaRPr lang="en-US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4">
                      <a:lumMod val="40000"/>
                      <a:lumOff val="60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Data: Created: 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Deeper Tectonic Framework  (Faults) Map</a:t>
            </a:r>
          </a:p>
          <a:p>
            <a:pPr algn="l" rtl="0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Subsurface Geologic layers maps</a:t>
            </a:r>
          </a:p>
          <a:p>
            <a:pPr algn="l" rtl="0"/>
            <a:endParaRPr lang="en-US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 rtl="0"/>
            <a:endParaRPr lang="en-US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  <a:p>
            <a:pPr algn="l"/>
            <a:r>
              <a:rPr lang="en-US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  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5847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Materials and Methods</a:t>
            </a:r>
            <a:endParaRPr lang="ar-EG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102" y="1765227"/>
            <a:ext cx="3825894" cy="22239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906" y="1795425"/>
            <a:ext cx="2797388" cy="249072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08" y="1562361"/>
            <a:ext cx="4211392" cy="27183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454" y="4467277"/>
            <a:ext cx="2289192" cy="2289192"/>
          </a:xfrm>
          <a:prstGeom prst="rect">
            <a:avLst/>
          </a:prstGeom>
        </p:spPr>
      </p:pic>
      <p:sp>
        <p:nvSpPr>
          <p:cNvPr id="25" name="Left-Right-Up Arrow 24"/>
          <p:cNvSpPr/>
          <p:nvPr/>
        </p:nvSpPr>
        <p:spPr>
          <a:xfrm>
            <a:off x="1588459" y="3998274"/>
            <a:ext cx="9805181" cy="525148"/>
          </a:xfrm>
          <a:prstGeom prst="leftRightUpArrow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7" name="Rectangle 26"/>
          <p:cNvSpPr/>
          <p:nvPr/>
        </p:nvSpPr>
        <p:spPr>
          <a:xfrm>
            <a:off x="5767045" y="5227152"/>
            <a:ext cx="18171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Code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3245" y="995786"/>
            <a:ext cx="3855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Satellite Imagery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57800" y="986658"/>
            <a:ext cx="33352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Field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62491" y="1030097"/>
            <a:ext cx="5019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4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Sub Surface Data</a:t>
            </a:r>
            <a:endParaRPr lang="ar-EG" sz="44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Cross 2"/>
          <p:cNvSpPr/>
          <p:nvPr/>
        </p:nvSpPr>
        <p:spPr>
          <a:xfrm>
            <a:off x="4134871" y="2396842"/>
            <a:ext cx="735161" cy="643944"/>
          </a:xfrm>
          <a:prstGeom prst="plus">
            <a:avLst>
              <a:gd name="adj" fmla="val 43000"/>
            </a:avLst>
          </a:prstGeom>
          <a:solidFill>
            <a:srgbClr val="00B0F0"/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6" name="Cross 15"/>
          <p:cNvSpPr/>
          <p:nvPr/>
        </p:nvSpPr>
        <p:spPr>
          <a:xfrm>
            <a:off x="8225484" y="2420785"/>
            <a:ext cx="735161" cy="643944"/>
          </a:xfrm>
          <a:prstGeom prst="plus">
            <a:avLst>
              <a:gd name="adj" fmla="val 43000"/>
            </a:avLst>
          </a:prstGeom>
          <a:solidFill>
            <a:srgbClr val="00B0F0"/>
          </a:solidFill>
          <a:ln w="12700">
            <a:solidFill>
              <a:schemeClr val="bg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5209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 txBox="1">
            <a:spLocks/>
          </p:cNvSpPr>
          <p:nvPr/>
        </p:nvSpPr>
        <p:spPr>
          <a:xfrm>
            <a:off x="0" y="147098"/>
            <a:ext cx="6806488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Materials and Methods</a:t>
            </a:r>
          </a:p>
          <a:p>
            <a:pPr algn="l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Urban Code (Strategic Plan)</a:t>
            </a:r>
            <a:endParaRPr lang="ar-EG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1"/>
          <a:stretch/>
        </p:blipFill>
        <p:spPr>
          <a:xfrm>
            <a:off x="0" y="1472661"/>
            <a:ext cx="6398521" cy="537017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806488" y="313898"/>
            <a:ext cx="4909346" cy="6407193"/>
          </a:xfrm>
          <a:prstGeom prst="rect">
            <a:avLst/>
          </a:prstGeom>
        </p:spPr>
        <p:txBody>
          <a:bodyPr vert="horz" lIns="91440" tIns="45720" rIns="91440" bIns="45720" rtlCol="1" anchor="ctr">
            <a:normAutofit fontScale="25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176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Advantage of the </a:t>
            </a:r>
            <a:endParaRPr lang="en-US" sz="176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 rtl="0"/>
            <a:r>
              <a:rPr lang="en-US" sz="176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Modelling Solution </a:t>
            </a:r>
          </a:p>
          <a:p>
            <a:pPr algn="ctr" rtl="0"/>
            <a:endParaRPr lang="en-US" sz="32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 rtl="0"/>
            <a:endParaRPr lang="en-US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 rtl="0"/>
            <a:endParaRPr lang="en-US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l" rtl="0"/>
            <a:r>
              <a:rPr lang="en-US" sz="11200" dirty="0">
                <a:solidFill>
                  <a:schemeClr val="bg1"/>
                </a:solidFill>
              </a:rPr>
              <a:t>1-  Applicable on large packages of Data varieties</a:t>
            </a:r>
            <a:r>
              <a:rPr lang="en-US" sz="11200" dirty="0" smtClean="0">
                <a:solidFill>
                  <a:schemeClr val="bg1"/>
                </a:solidFill>
              </a:rPr>
              <a:t>.</a:t>
            </a:r>
          </a:p>
          <a:p>
            <a:pPr algn="l" rtl="0"/>
            <a:endParaRPr lang="en-US" sz="11200" dirty="0">
              <a:solidFill>
                <a:schemeClr val="bg1"/>
              </a:solidFill>
            </a:endParaRPr>
          </a:p>
          <a:p>
            <a:pPr algn="l" rtl="0"/>
            <a:r>
              <a:rPr lang="en-US" sz="11200" dirty="0">
                <a:solidFill>
                  <a:schemeClr val="bg1"/>
                </a:solidFill>
              </a:rPr>
              <a:t>2- Codes could be easily edited or changed</a:t>
            </a:r>
            <a:r>
              <a:rPr lang="en-US" sz="11200" dirty="0" smtClean="0">
                <a:solidFill>
                  <a:schemeClr val="bg1"/>
                </a:solidFill>
              </a:rPr>
              <a:t>.</a:t>
            </a:r>
          </a:p>
          <a:p>
            <a:pPr algn="l" rtl="0"/>
            <a:endParaRPr lang="en-US" sz="11200" dirty="0">
              <a:solidFill>
                <a:schemeClr val="bg1"/>
              </a:solidFill>
            </a:endParaRPr>
          </a:p>
          <a:p>
            <a:pPr algn="l" rtl="0"/>
            <a:r>
              <a:rPr lang="en-US" sz="11200" dirty="0">
                <a:solidFill>
                  <a:schemeClr val="bg1"/>
                </a:solidFill>
              </a:rPr>
              <a:t>3-  integrated easily on Mobile App or website to be used all over the world</a:t>
            </a:r>
            <a:r>
              <a:rPr lang="en-US" sz="11200" dirty="0" smtClean="0">
                <a:solidFill>
                  <a:schemeClr val="bg1"/>
                </a:solidFill>
              </a:rPr>
              <a:t>.</a:t>
            </a:r>
          </a:p>
          <a:p>
            <a:pPr algn="l" rtl="0"/>
            <a:endParaRPr lang="en-US" sz="11200" dirty="0">
              <a:solidFill>
                <a:schemeClr val="bg1"/>
              </a:solidFill>
            </a:endParaRPr>
          </a:p>
          <a:p>
            <a:pPr algn="l" rtl="0"/>
            <a:r>
              <a:rPr lang="en-US" sz="11200" dirty="0">
                <a:solidFill>
                  <a:schemeClr val="bg1"/>
                </a:solidFill>
              </a:rPr>
              <a:t>4-  Used not only for urban planning but also in site selection</a:t>
            </a:r>
            <a:r>
              <a:rPr lang="en-US" sz="11200" dirty="0" smtClean="0">
                <a:solidFill>
                  <a:schemeClr val="bg1"/>
                </a:solidFill>
              </a:rPr>
              <a:t>.</a:t>
            </a:r>
          </a:p>
          <a:p>
            <a:pPr algn="l" rtl="0"/>
            <a:endParaRPr lang="en-US" sz="11200" dirty="0">
              <a:solidFill>
                <a:schemeClr val="bg1"/>
              </a:solidFill>
            </a:endParaRPr>
          </a:p>
          <a:p>
            <a:pPr algn="l" rtl="0"/>
            <a:r>
              <a:rPr lang="en-US" sz="11200" dirty="0" smtClean="0">
                <a:solidFill>
                  <a:schemeClr val="bg1"/>
                </a:solidFill>
              </a:rPr>
              <a:t>5- suitability index of the project could be used to decide optimum wind farm sites.</a:t>
            </a:r>
            <a:endParaRPr lang="ar-EG" sz="11200" dirty="0">
              <a:solidFill>
                <a:schemeClr val="bg1"/>
              </a:solidFill>
            </a:endParaRPr>
          </a:p>
          <a:p>
            <a:pPr algn="ctr" rtl="0"/>
            <a:r>
              <a:rPr lang="en-US" sz="112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lang="ar-EG" sz="112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479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 txBox="1">
            <a:spLocks/>
          </p:cNvSpPr>
          <p:nvPr/>
        </p:nvSpPr>
        <p:spPr>
          <a:xfrm>
            <a:off x="-773723" y="647113"/>
            <a:ext cx="13295769" cy="4243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"/>
              </a:lnSpc>
            </a:pPr>
            <a:r>
              <a:rPr lang="en-US" sz="4400" b="1" u="sng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Study Area: North East of Egypt </a:t>
            </a:r>
          </a:p>
          <a:p>
            <a:pPr>
              <a:lnSpc>
                <a:spcPct val="10000"/>
              </a:lnSpc>
            </a:pPr>
            <a:r>
              <a:rPr lang="en-US" sz="2800" dirty="0" smtClean="0">
                <a:solidFill>
                  <a:schemeClr val="bg1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 smtClean="0"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endParaRPr lang="en-US" dirty="0" smtClean="0"/>
          </a:p>
          <a:p>
            <a:r>
              <a:rPr lang="en-US" dirty="0" smtClean="0"/>
              <a:t>  </a:t>
            </a:r>
            <a:endParaRPr lang="ar-EG" dirty="0"/>
          </a:p>
        </p:txBody>
      </p:sp>
      <p:pic>
        <p:nvPicPr>
          <p:cNvPr id="7" name="Project 1_fina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14"/>
                </p14:media>
              </p:ext>
            </p:extLst>
          </p:nvPr>
        </p:nvPicPr>
        <p:blipFill rotWithShape="1">
          <a:blip r:embed="rId5">
            <a:lum bright="11000" contrast="21000"/>
          </a:blip>
          <a:srcRect l="2873" r="3191"/>
          <a:stretch/>
        </p:blipFill>
        <p:spPr>
          <a:xfrm>
            <a:off x="1683657" y="1416021"/>
            <a:ext cx="9013372" cy="5340857"/>
          </a:xfrm>
          <a:prstGeom prst="round2SameRect">
            <a:avLst>
              <a:gd name="adj1" fmla="val 6955"/>
              <a:gd name="adj2" fmla="val 0"/>
            </a:avLst>
          </a:prstGeom>
          <a:ln>
            <a:noFill/>
          </a:ln>
          <a:effectLst>
            <a:reflection blurRad="6350" stA="52000" endPos="35000" dist="25400" dir="5400000" sy="-100000" algn="bl" rotWithShape="0"/>
          </a:effectLst>
          <a:scene3d>
            <a:camera prst="orthographicFront"/>
            <a:lightRig rig="threePt" dir="t"/>
          </a:scene3d>
          <a:sp3d>
            <a:bevelT w="190500" prst="hardEdge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1507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3045" y="177416"/>
            <a:ext cx="28182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</a:rPr>
              <a:t>Plan of Work</a:t>
            </a:r>
            <a:endParaRPr lang="ar-EG" sz="3600" b="1" u="sng" dirty="0">
              <a:solidFill>
                <a:schemeClr val="bg1"/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3045" y="5567459"/>
            <a:ext cx="3448272" cy="9835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Applying 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the GIS &amp; RS techniques</a:t>
            </a:r>
            <a:endParaRPr lang="ar-EG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3044" y="3383103"/>
            <a:ext cx="3400024" cy="9835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laboratory analysis</a:t>
            </a:r>
            <a:endParaRPr lang="ar-EG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3044" y="1036285"/>
            <a:ext cx="3400023" cy="135920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Collecting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data from field </a:t>
            </a:r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observations and Satellite Image</a:t>
            </a:r>
            <a:endParaRPr lang="ar-EG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663067" y="1781270"/>
            <a:ext cx="561204" cy="4329776"/>
            <a:chOff x="3663067" y="1781270"/>
            <a:chExt cx="561204" cy="4329776"/>
          </a:xfrm>
        </p:grpSpPr>
        <p:cxnSp>
          <p:nvCxnSpPr>
            <p:cNvPr id="20" name="Elbow Connector 19"/>
            <p:cNvCxnSpPr>
              <a:stCxn id="8" idx="3"/>
            </p:cNvCxnSpPr>
            <p:nvPr/>
          </p:nvCxnSpPr>
          <p:spPr>
            <a:xfrm flipV="1">
              <a:off x="3663068" y="1781270"/>
              <a:ext cx="561202" cy="2118975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663067" y="1781270"/>
              <a:ext cx="5612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224270" y="3900245"/>
              <a:ext cx="0" cy="22108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3711317" y="6111046"/>
              <a:ext cx="5129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224270" y="215987"/>
            <a:ext cx="3953221" cy="1565283"/>
            <a:chOff x="4224270" y="215987"/>
            <a:chExt cx="3953221" cy="1565283"/>
          </a:xfrm>
        </p:grpSpPr>
        <p:sp>
          <p:nvSpPr>
            <p:cNvPr id="5" name="Rectangle 4"/>
            <p:cNvSpPr/>
            <p:nvPr/>
          </p:nvSpPr>
          <p:spPr>
            <a:xfrm>
              <a:off x="4777468" y="215987"/>
              <a:ext cx="3400023" cy="45459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Soil </a:t>
              </a:r>
              <a:r>
                <a:rPr lang="en-US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</a:rPr>
                <a:t>properties</a:t>
              </a:r>
              <a:endParaRPr lang="en-US" sz="2800" b="1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4224270" y="443285"/>
              <a:ext cx="0" cy="13379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endCxn id="5" idx="1"/>
            </p:cNvCxnSpPr>
            <p:nvPr/>
          </p:nvCxnSpPr>
          <p:spPr>
            <a:xfrm>
              <a:off x="4224270" y="443285"/>
              <a:ext cx="55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4224270" y="939878"/>
            <a:ext cx="3935769" cy="578032"/>
            <a:chOff x="4224270" y="939878"/>
            <a:chExt cx="3935769" cy="578032"/>
          </a:xfrm>
        </p:grpSpPr>
        <p:sp>
          <p:nvSpPr>
            <p:cNvPr id="13" name="Rectangle 12"/>
            <p:cNvSpPr/>
            <p:nvPr/>
          </p:nvSpPr>
          <p:spPr>
            <a:xfrm>
              <a:off x="4760016" y="939878"/>
              <a:ext cx="3400023" cy="5780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Lithology properties</a:t>
              </a:r>
            </a:p>
          </p:txBody>
        </p:sp>
        <p:cxnSp>
          <p:nvCxnSpPr>
            <p:cNvPr id="41" name="Straight Connector 40"/>
            <p:cNvCxnSpPr>
              <a:endCxn id="13" idx="1"/>
            </p:cNvCxnSpPr>
            <p:nvPr/>
          </p:nvCxnSpPr>
          <p:spPr>
            <a:xfrm>
              <a:off x="4224270" y="1228894"/>
              <a:ext cx="5357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232996" y="1781270"/>
            <a:ext cx="3944495" cy="498848"/>
            <a:chOff x="4232996" y="1781270"/>
            <a:chExt cx="3944495" cy="498848"/>
          </a:xfrm>
        </p:grpSpPr>
        <p:sp>
          <p:nvSpPr>
            <p:cNvPr id="14" name="Rectangle 13"/>
            <p:cNvSpPr/>
            <p:nvPr/>
          </p:nvSpPr>
          <p:spPr>
            <a:xfrm>
              <a:off x="4777468" y="1781270"/>
              <a:ext cx="3400023" cy="4988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Groundwater</a:t>
              </a:r>
              <a:endParaRPr lang="en-US" sz="28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4232996" y="2046827"/>
              <a:ext cx="5357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241722" y="2545462"/>
            <a:ext cx="3935769" cy="498848"/>
            <a:chOff x="4241722" y="2545462"/>
            <a:chExt cx="3935769" cy="498848"/>
          </a:xfrm>
        </p:grpSpPr>
        <p:sp>
          <p:nvSpPr>
            <p:cNvPr id="12" name="Rectangle 11"/>
            <p:cNvSpPr/>
            <p:nvPr/>
          </p:nvSpPr>
          <p:spPr>
            <a:xfrm>
              <a:off x="4777468" y="2545462"/>
              <a:ext cx="3400023" cy="4988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>
                <a:lnSpc>
                  <a:spcPct val="150000"/>
                </a:lnSpc>
              </a:pPr>
              <a:r>
                <a:rPr lang="en-US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</a:rPr>
                <a:t>Urban and Roads</a:t>
              </a:r>
              <a:endParaRPr lang="en-US" sz="2800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4241722" y="2792702"/>
              <a:ext cx="5357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4241722" y="3309654"/>
            <a:ext cx="3935769" cy="762208"/>
            <a:chOff x="4241722" y="3309654"/>
            <a:chExt cx="3935769" cy="762208"/>
          </a:xfrm>
        </p:grpSpPr>
        <p:sp>
          <p:nvSpPr>
            <p:cNvPr id="10" name="Rectangle 9"/>
            <p:cNvSpPr/>
            <p:nvPr/>
          </p:nvSpPr>
          <p:spPr>
            <a:xfrm>
              <a:off x="4777468" y="3309654"/>
              <a:ext cx="3400023" cy="76220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Subsurface geologic structures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4241722" y="3690758"/>
              <a:ext cx="5357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4224269" y="4337206"/>
            <a:ext cx="3953220" cy="498848"/>
            <a:chOff x="4224269" y="4337206"/>
            <a:chExt cx="3935768" cy="498848"/>
          </a:xfrm>
        </p:grpSpPr>
        <p:sp>
          <p:nvSpPr>
            <p:cNvPr id="15" name="Rectangle 14"/>
            <p:cNvSpPr/>
            <p:nvPr/>
          </p:nvSpPr>
          <p:spPr>
            <a:xfrm>
              <a:off x="4760015" y="4337206"/>
              <a:ext cx="3400022" cy="4988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r>
                <a:rPr lang="en-US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</a:rPr>
                <a:t>Climatic Data</a:t>
              </a:r>
              <a:endParaRPr lang="en-US" sz="2800" b="1"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4224269" y="4586630"/>
              <a:ext cx="5357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232996" y="5099414"/>
            <a:ext cx="3944495" cy="498848"/>
            <a:chOff x="4232996" y="5099414"/>
            <a:chExt cx="3944495" cy="498848"/>
          </a:xfrm>
        </p:grpSpPr>
        <p:sp>
          <p:nvSpPr>
            <p:cNvPr id="17" name="Rectangle 16"/>
            <p:cNvSpPr/>
            <p:nvPr/>
          </p:nvSpPr>
          <p:spPr>
            <a:xfrm>
              <a:off x="4777468" y="5099414"/>
              <a:ext cx="3400023" cy="4988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>
                <a:lnSpc>
                  <a:spcPct val="150000"/>
                </a:lnSpc>
              </a:pPr>
              <a:r>
                <a:rPr lang="en-US" sz="2400" b="1" dirty="0" smtClean="0">
                  <a:solidFill>
                    <a:schemeClr val="bg1"/>
                  </a:solidFill>
                  <a:latin typeface="Times New Roman" panose="02020603050405020304" pitchFamily="18" charset="0"/>
                </a:rPr>
                <a:t>DEM &amp; Sea </a:t>
              </a: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– level rise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4232996" y="5348838"/>
              <a:ext cx="5357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232996" y="5861622"/>
            <a:ext cx="3944495" cy="498848"/>
            <a:chOff x="4232996" y="5861622"/>
            <a:chExt cx="3944495" cy="498848"/>
          </a:xfrm>
        </p:grpSpPr>
        <p:sp>
          <p:nvSpPr>
            <p:cNvPr id="16" name="Rectangle 15"/>
            <p:cNvSpPr/>
            <p:nvPr/>
          </p:nvSpPr>
          <p:spPr>
            <a:xfrm>
              <a:off x="4777468" y="5861622"/>
              <a:ext cx="3400023" cy="49884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>
                <a:lnSpc>
                  <a:spcPct val="150000"/>
                </a:lnSpc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</a:rPr>
                <a:t>Coastal erosion</a:t>
              </a: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4232996" y="6111046"/>
              <a:ext cx="5357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/>
          <p:cNvSpPr/>
          <p:nvPr/>
        </p:nvSpPr>
        <p:spPr>
          <a:xfrm>
            <a:off x="8730688" y="939878"/>
            <a:ext cx="3400023" cy="465838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Geo-Environmental  Code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</a:rPr>
              <a:t>for urban planning of Port Said 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Governorate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(Master Strategic Plan)</a:t>
            </a:r>
            <a:endParaRPr lang="ar-EG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8177491" y="443285"/>
            <a:ext cx="553197" cy="5667761"/>
            <a:chOff x="8177491" y="443285"/>
            <a:chExt cx="553197" cy="5667761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8512934" y="443285"/>
              <a:ext cx="0" cy="56677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5" idx="3"/>
            </p:cNvCxnSpPr>
            <p:nvPr/>
          </p:nvCxnSpPr>
          <p:spPr>
            <a:xfrm flipH="1">
              <a:off x="8177491" y="443285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8177491" y="1228894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8177491" y="2046827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8177491" y="2792702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8177491" y="3690758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8177491" y="4586630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>
              <a:off x="8177491" y="5347115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8177491" y="6111046"/>
              <a:ext cx="3354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8512935" y="3469887"/>
              <a:ext cx="21775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347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5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</TotalTime>
  <Words>483</Words>
  <Application>Microsoft Office PowerPoint</Application>
  <PresentationFormat>Widescreen</PresentationFormat>
  <Paragraphs>144</Paragraphs>
  <Slides>18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Angsana New</vt:lpstr>
      <vt:lpstr>Aparajita</vt:lpstr>
      <vt:lpstr>Arabic Typesetting</vt:lpstr>
      <vt:lpstr>Arial</vt:lpstr>
      <vt:lpstr>Calibri</vt:lpstr>
      <vt:lpstr>Calibri Light</vt:lpstr>
      <vt:lpstr>Helvetica</vt:lpstr>
      <vt:lpstr>Times New Roman</vt:lpstr>
      <vt:lpstr>Office Theme</vt:lpstr>
      <vt:lpstr> CITY VISION</vt:lpstr>
      <vt:lpstr>Challenge Purposes and Achievements</vt:lpstr>
      <vt:lpstr>Having Huge amount sensors not connected</vt:lpstr>
      <vt:lpstr>The Problem due to </vt:lpstr>
      <vt:lpstr>Materials and Methods   (Modeling Code)</vt:lpstr>
      <vt:lpstr>Materials and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Utilizing All coded Factor Maps</vt:lpstr>
    </vt:vector>
  </TitlesOfParts>
  <Company>lotus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152</cp:revision>
  <dcterms:created xsi:type="dcterms:W3CDTF">2017-04-27T17:28:48Z</dcterms:created>
  <dcterms:modified xsi:type="dcterms:W3CDTF">2017-05-01T16:22:31Z</dcterms:modified>
</cp:coreProperties>
</file>